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342" r:id="rId2"/>
    <p:sldId id="490" r:id="rId3"/>
    <p:sldId id="491" r:id="rId4"/>
    <p:sldId id="492" r:id="rId5"/>
    <p:sldId id="422" r:id="rId6"/>
  </p:sldIdLst>
  <p:sldSz cx="9906000" cy="6858000" type="A4"/>
  <p:notesSz cx="6797675" cy="9874250"/>
  <p:defaultTextStyle>
    <a:defPPr>
      <a:defRPr lang="ru-RU"/>
    </a:defPPr>
    <a:lvl1pPr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78073" indent="-5830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57603" indent="-11806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435676" indent="-176362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915206" indent="-23612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098855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518627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2938397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358169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920"/>
    <a:srgbClr val="0066B3"/>
    <a:srgbClr val="FBFABC"/>
    <a:srgbClr val="396541"/>
    <a:srgbClr val="FDFCD0"/>
    <a:srgbClr val="FDF7CB"/>
    <a:srgbClr val="EDCBB1"/>
    <a:srgbClr val="F2A792"/>
    <a:srgbClr val="DAA600"/>
    <a:srgbClr val="FAB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0" autoAdjust="0"/>
    <p:restoredTop sz="90476" autoAdjust="0"/>
  </p:normalViewPr>
  <p:slideViewPr>
    <p:cSldViewPr>
      <p:cViewPr>
        <p:scale>
          <a:sx n="100" d="100"/>
          <a:sy n="100" d="100"/>
        </p:scale>
        <p:origin x="-978" y="78"/>
      </p:cViewPr>
      <p:guideLst>
        <p:guide orient="horz" pos="2160"/>
        <p:guide orient="horz" pos="1012"/>
        <p:guide orient="horz" pos="316"/>
        <p:guide orient="horz" pos="4054"/>
        <p:guide pos="3120"/>
        <p:guide pos="767"/>
        <p:guide pos="1690"/>
        <p:guide pos="5568"/>
        <p:guide pos="5981"/>
        <p:guide pos="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73" d="100"/>
          <a:sy n="73" d="100"/>
        </p:scale>
        <p:origin x="-2196" y="-108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1C31418-73E9-4F53-9189-BB39672FC434}" type="datetimeFigureOut">
              <a:rPr lang="ru-RU"/>
              <a:pPr>
                <a:defRPr/>
              </a:pPr>
              <a:t>04.03.2019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3900" y="739775"/>
            <a:ext cx="53498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A6085E-D63C-4F2A-921E-C6BE66FAEF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269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8073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603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5676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5206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164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2997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1830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0662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4"/>
            <a:ext cx="9904529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692"/>
            <a:ext cx="8420100" cy="1470025"/>
          </a:xfrm>
        </p:spPr>
        <p:txBody>
          <a:bodyPr>
            <a:normAutofit/>
          </a:bodyPr>
          <a:lstStyle>
            <a:lvl1pPr>
              <a:defRPr sz="5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1" y="4865834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78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2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1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78832" indent="0">
              <a:buNone/>
              <a:defRPr sz="2900"/>
            </a:lvl2pPr>
            <a:lvl3pPr marL="957665" indent="0">
              <a:buNone/>
              <a:defRPr sz="2500"/>
            </a:lvl3pPr>
            <a:lvl4pPr marL="1436498" indent="0">
              <a:buNone/>
              <a:defRPr sz="2100"/>
            </a:lvl4pPr>
            <a:lvl5pPr marL="1915331" indent="0">
              <a:buNone/>
              <a:defRPr sz="2100"/>
            </a:lvl5pPr>
            <a:lvl6pPr marL="2394164" indent="0">
              <a:buNone/>
              <a:defRPr sz="2100"/>
            </a:lvl6pPr>
            <a:lvl7pPr marL="2872997" indent="0">
              <a:buNone/>
              <a:defRPr sz="2100"/>
            </a:lvl7pPr>
            <a:lvl8pPr marL="3351830" indent="0">
              <a:buNone/>
              <a:defRPr sz="2100"/>
            </a:lvl8pPr>
            <a:lvl9pPr marL="3830662" indent="0">
              <a:buNone/>
              <a:defRPr sz="21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832" indent="0">
              <a:buNone/>
              <a:defRPr sz="1300"/>
            </a:lvl2pPr>
            <a:lvl3pPr marL="957665" indent="0">
              <a:buNone/>
              <a:defRPr sz="1000"/>
            </a:lvl3pPr>
            <a:lvl4pPr marL="1436498" indent="0">
              <a:buNone/>
              <a:defRPr sz="900"/>
            </a:lvl4pPr>
            <a:lvl5pPr marL="1915331" indent="0">
              <a:buNone/>
              <a:defRPr sz="900"/>
            </a:lvl5pPr>
            <a:lvl6pPr marL="2394164" indent="0">
              <a:buNone/>
              <a:defRPr sz="900"/>
            </a:lvl6pPr>
            <a:lvl7pPr marL="2872997" indent="0">
              <a:buNone/>
              <a:defRPr sz="900"/>
            </a:lvl7pPr>
            <a:lvl8pPr marL="3351830" indent="0">
              <a:buNone/>
              <a:defRPr sz="900"/>
            </a:lvl8pPr>
            <a:lvl9pPr marL="383066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86F4-2A04-4B49-AC04-54AAC1620E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4C878-BE60-42D4-84FA-C5D74404B6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65" y="303213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72" y="303213"/>
            <a:ext cx="765479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3DE02-2A2F-45CD-A735-9F128F485D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6420665" y="5127302"/>
            <a:ext cx="1000012" cy="377240"/>
          </a:xfrm>
          <a:prstGeom prst="rect">
            <a:avLst/>
          </a:prstGeom>
          <a:noFill/>
          <a:ln>
            <a:noFill/>
          </a:ln>
          <a:extLst/>
        </p:spPr>
        <p:txBody>
          <a:bodyPr lIns="83954" tIns="41978" rIns="83954" bIns="41978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dirty="0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88" y="1606874"/>
            <a:ext cx="7930746" cy="4829253"/>
          </a:xfrm>
        </p:spPr>
        <p:txBody>
          <a:bodyPr/>
          <a:lstStyle>
            <a:lvl1pPr marL="333777" indent="0">
              <a:buFontTx/>
              <a:buNone/>
              <a:defRPr b="1">
                <a:latin typeface="+mj-lt"/>
              </a:defRPr>
            </a:lvl1pPr>
            <a:lvl2pPr marL="330862" indent="2916">
              <a:defRPr>
                <a:latin typeface="+mj-lt"/>
              </a:defRPr>
            </a:lvl2pPr>
            <a:lvl3pPr marL="577185" indent="-239036">
              <a:tabLst/>
              <a:defRPr>
                <a:latin typeface="+mj-lt"/>
              </a:defRPr>
            </a:lvl3pPr>
            <a:lvl4pPr marL="0" indent="330862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1"/>
            <a:ext cx="7948624" cy="1105803"/>
          </a:xfrm>
        </p:spPr>
        <p:txBody>
          <a:bodyPr/>
          <a:lstStyle>
            <a:lvl1pPr marL="0" marR="0" indent="0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270A0-C426-4F60-BE0F-46286F619D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453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88" y="1606874"/>
            <a:ext cx="7930746" cy="4829253"/>
          </a:xfrm>
        </p:spPr>
        <p:txBody>
          <a:bodyPr/>
          <a:lstStyle>
            <a:lvl1pPr marL="333777" indent="0">
              <a:buFontTx/>
              <a:buNone/>
              <a:defRPr b="1">
                <a:latin typeface="+mj-lt"/>
              </a:defRPr>
            </a:lvl1pPr>
            <a:lvl2pPr marL="333777" indent="0">
              <a:defRPr>
                <a:latin typeface="+mj-lt"/>
              </a:defRPr>
            </a:lvl2pPr>
            <a:lvl3pPr marL="577185" indent="-239036">
              <a:defRPr>
                <a:latin typeface="+mj-lt"/>
              </a:defRPr>
            </a:lvl3pPr>
            <a:lvl4pPr marL="0" indent="330862">
              <a:defRPr>
                <a:latin typeface="+mj-lt"/>
              </a:defRPr>
            </a:lvl4pPr>
            <a:lvl5pPr marL="131761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0" y="501071"/>
            <a:ext cx="7949392" cy="1105803"/>
          </a:xfrm>
        </p:spPr>
        <p:txBody>
          <a:bodyPr/>
          <a:lstStyle>
            <a:lvl1pPr marL="0" marR="0" indent="0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4063B-D3DB-4D3F-964E-A589E22A2C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4530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1012506"/>
            <a:ext cx="7930746" cy="202463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8" y="3429720"/>
            <a:ext cx="7930746" cy="3006404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83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6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364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3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1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29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18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06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D646-95DC-4B39-A374-1E4C27AF59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501068"/>
            <a:ext cx="794862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88" y="1606874"/>
            <a:ext cx="3922494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174" y="1606874"/>
            <a:ext cx="3948639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7EED7-D81B-407B-BE0D-B22E829DF3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67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9" y="1606873"/>
            <a:ext cx="3980983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2" indent="0">
              <a:buNone/>
              <a:defRPr sz="2100" b="1"/>
            </a:lvl2pPr>
            <a:lvl3pPr marL="957665" indent="0">
              <a:buNone/>
              <a:defRPr sz="1900" b="1"/>
            </a:lvl3pPr>
            <a:lvl4pPr marL="1436498" indent="0">
              <a:buNone/>
              <a:defRPr sz="1700" b="1"/>
            </a:lvl4pPr>
            <a:lvl5pPr marL="1915331" indent="0">
              <a:buNone/>
              <a:defRPr sz="1700" b="1"/>
            </a:lvl5pPr>
            <a:lvl6pPr marL="2394164" indent="0">
              <a:buNone/>
              <a:defRPr sz="1700" b="1"/>
            </a:lvl6pPr>
            <a:lvl7pPr marL="2872997" indent="0">
              <a:buNone/>
              <a:defRPr sz="1700" b="1"/>
            </a:lvl7pPr>
            <a:lvl8pPr marL="3351830" indent="0">
              <a:buNone/>
              <a:defRPr sz="1700" b="1"/>
            </a:lvl8pPr>
            <a:lvl9pPr marL="383066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189" y="2174877"/>
            <a:ext cx="3980983" cy="42612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1" y="1606873"/>
            <a:ext cx="3886810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2" indent="0">
              <a:buNone/>
              <a:defRPr sz="2100" b="1"/>
            </a:lvl2pPr>
            <a:lvl3pPr marL="957665" indent="0">
              <a:buNone/>
              <a:defRPr sz="1900" b="1"/>
            </a:lvl3pPr>
            <a:lvl4pPr marL="1436498" indent="0">
              <a:buNone/>
              <a:defRPr sz="1700" b="1"/>
            </a:lvl4pPr>
            <a:lvl5pPr marL="1915331" indent="0">
              <a:buNone/>
              <a:defRPr sz="1700" b="1"/>
            </a:lvl5pPr>
            <a:lvl6pPr marL="2394164" indent="0">
              <a:buNone/>
              <a:defRPr sz="1700" b="1"/>
            </a:lvl6pPr>
            <a:lvl7pPr marL="2872997" indent="0">
              <a:buNone/>
              <a:defRPr sz="1700" b="1"/>
            </a:lvl7pPr>
            <a:lvl8pPr marL="3351830" indent="0">
              <a:buNone/>
              <a:defRPr sz="1700" b="1"/>
            </a:lvl8pPr>
            <a:lvl9pPr marL="383066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1" y="2188098"/>
            <a:ext cx="3886810" cy="424802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7177-3187-44F5-92AA-1D40472AE6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68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567A1-E03C-4D60-9816-1845914F06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73637" y="5873147"/>
            <a:ext cx="614713" cy="652251"/>
          </a:xfrm>
        </p:spPr>
        <p:txBody>
          <a:bodyPr/>
          <a:lstStyle>
            <a:lvl1pPr algn="ctr">
              <a:defRPr sz="25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CCF41EF-3FED-48BF-89C8-F251AFCB2B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0" y="273053"/>
            <a:ext cx="5537730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3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832" indent="0">
              <a:buNone/>
              <a:defRPr sz="1300"/>
            </a:lvl2pPr>
            <a:lvl3pPr marL="957665" indent="0">
              <a:buNone/>
              <a:defRPr sz="1000"/>
            </a:lvl3pPr>
            <a:lvl4pPr marL="1436498" indent="0">
              <a:buNone/>
              <a:defRPr sz="900"/>
            </a:lvl4pPr>
            <a:lvl5pPr marL="1915331" indent="0">
              <a:buNone/>
              <a:defRPr sz="900"/>
            </a:lvl5pPr>
            <a:lvl6pPr marL="2394164" indent="0">
              <a:buNone/>
              <a:defRPr sz="900"/>
            </a:lvl6pPr>
            <a:lvl7pPr marL="2872997" indent="0">
              <a:buNone/>
              <a:defRPr sz="900"/>
            </a:lvl7pPr>
            <a:lvl8pPr marL="3351830" indent="0">
              <a:buNone/>
              <a:defRPr sz="900"/>
            </a:lvl8pPr>
            <a:lvl9pPr marL="383066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65826-6EB0-421B-8736-576703670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83837" y="489549"/>
            <a:ext cx="7955977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83837" y="1599676"/>
            <a:ext cx="7955977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595" y="6356936"/>
            <a:ext cx="2311792" cy="364281"/>
          </a:xfrm>
          <a:prstGeom prst="rect">
            <a:avLst/>
          </a:prstGeom>
        </p:spPr>
        <p:txBody>
          <a:bodyPr vert="horz" lIns="95767" tIns="47883" rIns="95767" bIns="47883" rtlCol="0" anchor="ctr"/>
          <a:lstStyle>
            <a:lvl1pPr algn="l" defTabSz="95766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3864" y="6356936"/>
            <a:ext cx="3138273" cy="364281"/>
          </a:xfrm>
          <a:prstGeom prst="rect">
            <a:avLst/>
          </a:prstGeom>
        </p:spPr>
        <p:txBody>
          <a:bodyPr vert="horz" lIns="95767" tIns="47883" rIns="95767" bIns="47883" rtlCol="0" anchor="ctr"/>
          <a:lstStyle>
            <a:lvl1pPr algn="ctr" defTabSz="95766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7756" y="6041606"/>
            <a:ext cx="672067" cy="632094"/>
          </a:xfrm>
          <a:prstGeom prst="rect">
            <a:avLst/>
          </a:prstGeom>
        </p:spPr>
        <p:txBody>
          <a:bodyPr vert="horz" lIns="95767" tIns="47883" rIns="95767" bIns="47883" rtlCol="0" anchor="ctr">
            <a:normAutofit/>
          </a:bodyPr>
          <a:lstStyle>
            <a:lvl1pPr algn="ctr" defTabSz="957665" fontAlgn="auto">
              <a:lnSpc>
                <a:spcPts val="2203"/>
              </a:lnSpc>
              <a:spcBef>
                <a:spcPts val="0"/>
              </a:spcBef>
              <a:spcAft>
                <a:spcPts val="0"/>
              </a:spcAft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56BE101-0215-4890-B093-499F1773B7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32" r:id="rId6"/>
    <p:sldLayoutId id="2147483742" r:id="rId7"/>
    <p:sldLayoutId id="2147483743" r:id="rId8"/>
    <p:sldLayoutId id="2147483733" r:id="rId9"/>
    <p:sldLayoutId id="2147483734" r:id="rId10"/>
    <p:sldLayoutId id="2147483735" r:id="rId11"/>
    <p:sldLayoutId id="2147483736" r:id="rId12"/>
  </p:sldLayoutIdLst>
  <p:hf hdr="0" ftr="0" dt="0"/>
  <p:txStyles>
    <p:titleStyle>
      <a:lvl1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2pPr>
      <a:lvl3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3pPr>
      <a:lvl4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4pPr>
      <a:lvl5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5pPr>
      <a:lvl6pPr marL="419772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6pPr>
      <a:lvl7pPr marL="839543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7pPr>
      <a:lvl8pPr marL="1259313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8pPr>
      <a:lvl9pPr marL="1679084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9pPr>
    </p:titleStyle>
    <p:bodyStyle>
      <a:lvl1pPr marL="333777" indent="-333777" algn="l" defTabSz="957603" rtl="0" eaLnBrk="0" fontAlgn="base" hangingPunct="0">
        <a:spcBef>
          <a:spcPct val="20000"/>
        </a:spcBef>
        <a:spcAft>
          <a:spcPct val="0"/>
        </a:spcAft>
        <a:buFont typeface="+mj-lt"/>
        <a:defRPr sz="3300" kern="1200">
          <a:solidFill>
            <a:srgbClr val="005AA9"/>
          </a:solidFill>
          <a:latin typeface="+mj-lt"/>
          <a:ea typeface="+mn-ea"/>
          <a:cs typeface="+mn-cs"/>
        </a:defRPr>
      </a:lvl1pPr>
      <a:lvl2pPr marL="333777" indent="85995" algn="l" defTabSz="95760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200" kern="1200">
          <a:solidFill>
            <a:srgbClr val="504F53"/>
          </a:solidFill>
          <a:latin typeface="+mj-lt"/>
          <a:ea typeface="+mn-ea"/>
          <a:cs typeface="+mn-cs"/>
        </a:defRPr>
      </a:lvl2pPr>
      <a:lvl3pPr marL="654435" indent="-239036" algn="l" defTabSz="95760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 kern="1200">
          <a:solidFill>
            <a:srgbClr val="504F53"/>
          </a:solidFill>
          <a:latin typeface="+mj-lt"/>
          <a:ea typeface="+mn-ea"/>
          <a:cs typeface="+mn-cs"/>
        </a:defRPr>
      </a:lvl3pPr>
      <a:lvl4pPr marL="1469199" indent="-1138338" algn="just" defTabSz="957603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317615" indent="361470" algn="l" defTabSz="957603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300" kern="1200">
          <a:solidFill>
            <a:srgbClr val="8D8C90"/>
          </a:solidFill>
          <a:latin typeface="+mj-lt"/>
          <a:ea typeface="+mn-ea"/>
          <a:cs typeface="+mn-cs"/>
        </a:defRPr>
      </a:lvl5pPr>
      <a:lvl6pPr marL="2633580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413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246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079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832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665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498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331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164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2997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830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662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6918" y="2708920"/>
            <a:ext cx="9272169" cy="3753365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ru-RU" altLang="ru-RU" sz="2400" dirty="0">
                <a:latin typeface="+mn-lt"/>
                <a:cs typeface="Times New Roman" pitchFamily="18" charset="0"/>
              </a:rPr>
              <a:t>ДОКЛАД </a:t>
            </a:r>
            <a:r>
              <a:rPr lang="ru-RU" altLang="ru-RU" sz="2400" dirty="0" smtClean="0">
                <a:latin typeface="+mn-lt"/>
                <a:cs typeface="Times New Roman" pitchFamily="18" charset="0"/>
              </a:rPr>
              <a:t>НАЧАЛЬНИКА ОТДЕЛА КАМЕРАЛЬНЫХ ПРОВЕРОК № 1</a:t>
            </a:r>
            <a:endParaRPr lang="ru-RU" altLang="ru-RU" sz="2400" dirty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400" dirty="0" smtClean="0">
                <a:latin typeface="+mn-lt"/>
                <a:cs typeface="Times New Roman" pitchFamily="18" charset="0"/>
              </a:rPr>
              <a:t>М.В. Дробиз</a:t>
            </a:r>
            <a:endParaRPr lang="en-US" altLang="ru-RU" sz="2400" dirty="0" smtClean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ru-RU" sz="2400" dirty="0" smtClean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400" dirty="0" smtClean="0">
                <a:latin typeface="+mn-lt"/>
                <a:cs typeface="Times New Roman" pitchFamily="18" charset="0"/>
              </a:rPr>
              <a:t>Тема «АСК НДС-2. Коды возможных ошибок. </a:t>
            </a:r>
            <a:r>
              <a:rPr lang="ru-RU" altLang="ru-RU" sz="2400" smtClean="0">
                <a:latin typeface="+mn-lt"/>
                <a:cs typeface="Times New Roman" pitchFamily="18" charset="0"/>
              </a:rPr>
              <a:t>Типовые ошибки»</a:t>
            </a:r>
            <a:endParaRPr lang="ru-RU" altLang="ru-RU" sz="2400" dirty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altLang="ru-RU" sz="2400" dirty="0">
              <a:latin typeface="+mn-lt"/>
              <a:cs typeface="Times New Roman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68624" y="6163174"/>
            <a:ext cx="6737281" cy="65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7" tIns="47883" rIns="95767" bIns="47883" anchor="ctr"/>
          <a:lstStyle/>
          <a:p>
            <a:pPr algn="ctr"/>
            <a:endParaRPr lang="ru-RU" sz="2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372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0552" y="1628800"/>
            <a:ext cx="7920880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Код ошибки «1»</a:t>
            </a:r>
          </a:p>
          <a:p>
            <a:pPr algn="ctr"/>
            <a:r>
              <a:rPr lang="ru-RU" sz="1300" b="1" dirty="0" smtClean="0">
                <a:solidFill>
                  <a:schemeClr val="tx1"/>
                </a:solidFill>
              </a:rPr>
              <a:t>- запись об операции </a:t>
            </a:r>
            <a:r>
              <a:rPr lang="ru-RU" sz="1300" b="1" dirty="0" err="1" smtClean="0">
                <a:solidFill>
                  <a:schemeClr val="tx1"/>
                </a:solidFill>
              </a:rPr>
              <a:t>осутствует</a:t>
            </a:r>
            <a:r>
              <a:rPr lang="ru-RU" sz="1300" b="1" dirty="0" smtClean="0">
                <a:solidFill>
                  <a:schemeClr val="tx1"/>
                </a:solidFill>
              </a:rPr>
              <a:t> </a:t>
            </a:r>
            <a:r>
              <a:rPr lang="ru-RU" sz="1300" b="1" dirty="0" smtClean="0">
                <a:solidFill>
                  <a:schemeClr val="tx1"/>
                </a:solidFill>
              </a:rPr>
              <a:t>в налоговой декларации контрагента; </a:t>
            </a:r>
          </a:p>
          <a:p>
            <a:pPr algn="ctr">
              <a:buFontTx/>
              <a:buChar char="-"/>
            </a:pPr>
            <a:r>
              <a:rPr lang="ru-RU" sz="1300" b="1" dirty="0" smtClean="0">
                <a:solidFill>
                  <a:schemeClr val="tx1"/>
                </a:solidFill>
              </a:rPr>
              <a:t>контрагент не представил налоговую декларацию по НДС за аналогичный отчетный период;</a:t>
            </a:r>
          </a:p>
          <a:p>
            <a:pPr algn="ctr">
              <a:buFontTx/>
              <a:buChar char="-"/>
            </a:pPr>
            <a:r>
              <a:rPr lang="ru-RU" sz="1300" b="1" dirty="0" smtClean="0">
                <a:solidFill>
                  <a:schemeClr val="tx1"/>
                </a:solidFill>
              </a:rPr>
              <a:t> контрагент представил налоговую декларацию с нулевыми показателями; </a:t>
            </a:r>
          </a:p>
          <a:p>
            <a:pPr algn="ctr">
              <a:buFontTx/>
              <a:buChar char="-"/>
            </a:pPr>
            <a:r>
              <a:rPr lang="ru-RU" sz="1300" b="1" dirty="0" smtClean="0">
                <a:solidFill>
                  <a:schemeClr val="tx1"/>
                </a:solidFill>
              </a:rPr>
              <a:t>либо допущенные ошибки не позволяют идентифицировать запись о счете -фактуре и, соответственно, сопоставить ее с контрагентом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92560" y="2996952"/>
            <a:ext cx="7848872" cy="11521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Код ошибки «2» </a:t>
            </a:r>
          </a:p>
          <a:p>
            <a:pPr algn="ctr"/>
            <a:r>
              <a:rPr lang="ru-RU" sz="1150" b="1" dirty="0" smtClean="0">
                <a:solidFill>
                  <a:schemeClr val="tx1"/>
                </a:solidFill>
              </a:rPr>
              <a:t>- </a:t>
            </a:r>
            <a:r>
              <a:rPr lang="ru-RU" sz="1300" b="1" dirty="0" smtClean="0">
                <a:solidFill>
                  <a:schemeClr val="tx1"/>
                </a:solidFill>
              </a:rPr>
              <a:t>не соответствуют данные об операции между разделом 8 «Сведения из книги покупок» (приложением 1 к разделу 8 «Сведения из дополнительных листов книги покупок») и разделом 9 «Сведения из книги продаж» (приложением 1 к разделу 9 «Сведения из дополнительных листов книги продаж») налоговой декларации налогоплательщика (например, при принятии к вычету суммы НДС по ранее исчисленным авансовым счетам-фактурам).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0552" y="4365104"/>
            <a:ext cx="7848872" cy="10081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Код ошибки «3» </a:t>
            </a:r>
          </a:p>
          <a:p>
            <a:pPr algn="ctr">
              <a:buFontTx/>
              <a:buChar char="-"/>
            </a:pPr>
            <a:r>
              <a:rPr lang="ru-RU" sz="1300" b="1" dirty="0" smtClean="0">
                <a:solidFill>
                  <a:schemeClr val="tx1"/>
                </a:solidFill>
              </a:rPr>
              <a:t>данные об операции между разделом 10 «Сведения из журнала учета выставленных счетов-фактур» и разделом 11 «Сведения из журнала учета полученных счетов-фактур» налоговой декларации налогоплательщика не соответствуют</a:t>
            </a:r>
          </a:p>
          <a:p>
            <a:pPr algn="ctr"/>
            <a:r>
              <a:rPr lang="ru-RU" sz="1300" b="1" dirty="0" smtClean="0">
                <a:solidFill>
                  <a:schemeClr val="tx1"/>
                </a:solidFill>
              </a:rPr>
              <a:t> (например, отражение посреднических операций);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0552" y="5589240"/>
            <a:ext cx="7848872" cy="7200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Код ошибки «4» </a:t>
            </a:r>
          </a:p>
          <a:p>
            <a:pPr algn="ctr"/>
            <a:r>
              <a:rPr lang="ru-RU" sz="1300" b="1" dirty="0" smtClean="0">
                <a:solidFill>
                  <a:schemeClr val="tx1"/>
                </a:solidFill>
              </a:rPr>
              <a:t>- возможно допущена ошибка в какой-либо графе. При этом номер графы с возможно допущенной ошибкой указан в скобках.</a:t>
            </a:r>
            <a:endParaRPr lang="ru-RU" sz="1300" b="1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7038" y="-41275"/>
            <a:ext cx="10760076" cy="658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90977" indent="-457200">
              <a:buFont typeface="Wingdings" pitchFamily="2" charset="2"/>
              <a:buChar char="v"/>
            </a:pPr>
            <a:r>
              <a:rPr lang="ru-RU" sz="2800" dirty="0"/>
              <a:t>н</a:t>
            </a:r>
            <a:r>
              <a:rPr lang="ru-RU" sz="2800" dirty="0" smtClean="0"/>
              <a:t>екорректное отражение данных из счетов – фактур</a:t>
            </a:r>
          </a:p>
          <a:p>
            <a:pPr marL="790977" indent="-457200">
              <a:buFont typeface="Wingdings" pitchFamily="2" charset="2"/>
              <a:buChar char="v"/>
            </a:pPr>
            <a:r>
              <a:rPr lang="ru-RU" sz="2800" dirty="0"/>
              <a:t>н</a:t>
            </a:r>
            <a:r>
              <a:rPr lang="ru-RU" sz="2800" dirty="0" smtClean="0"/>
              <a:t>екорректное применение КВО, в том числе при отражении единого корректировочного счета - фактуры</a:t>
            </a:r>
          </a:p>
          <a:p>
            <a:pPr marL="790977" indent="-457200">
              <a:buFont typeface="Wingdings" pitchFamily="2" charset="2"/>
              <a:buChar char="v"/>
            </a:pPr>
            <a:r>
              <a:rPr lang="ru-RU" sz="2800" dirty="0" smtClean="0"/>
              <a:t>«</a:t>
            </a:r>
            <a:r>
              <a:rPr lang="ru-RU" sz="2800" dirty="0" err="1" smtClean="0"/>
              <a:t>задвоение</a:t>
            </a:r>
            <a:r>
              <a:rPr lang="ru-RU" sz="2800" dirty="0" smtClean="0"/>
              <a:t>» вычетов по счетам – фактурам</a:t>
            </a:r>
          </a:p>
          <a:p>
            <a:pPr marL="790977" indent="-457200">
              <a:buFont typeface="Wingdings" pitchFamily="2" charset="2"/>
              <a:buChar char="v"/>
            </a:pPr>
            <a:r>
              <a:rPr lang="ru-RU" sz="2800" dirty="0"/>
              <a:t>с</a:t>
            </a:r>
            <a:r>
              <a:rPr lang="ru-RU" sz="2800" dirty="0" smtClean="0"/>
              <a:t>уммы НДС, принимаемые к вычету превышают суммы НДС с ранее исчисленных авансовых платежей</a:t>
            </a:r>
          </a:p>
          <a:p>
            <a:pPr marL="790977" indent="-457200">
              <a:buFont typeface="Wingdings" pitchFamily="2" charset="2"/>
              <a:buChar char="v"/>
            </a:pPr>
            <a:endParaRPr lang="ru-RU" sz="2000" dirty="0" smtClean="0"/>
          </a:p>
          <a:p>
            <a:pPr marL="790977" indent="-457200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Повторяющиеся ошибки – «расхождения»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1486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1340768"/>
            <a:ext cx="7931150" cy="439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" y="404664"/>
            <a:ext cx="9285287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5877272"/>
            <a:ext cx="80899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377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18541" y="3429001"/>
            <a:ext cx="8420100" cy="1470025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41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Ppt0000003</Template>
  <TotalTime>46608</TotalTime>
  <Words>276</Words>
  <Application>Microsoft Office PowerPoint</Application>
  <PresentationFormat>Лист A4 (210x297 мм)</PresentationFormat>
  <Paragraphs>25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Ppt0000003</vt:lpstr>
      <vt:lpstr>Презентация PowerPoint</vt:lpstr>
      <vt:lpstr>Презентация PowerPoint</vt:lpstr>
      <vt:lpstr>Повторяющиеся ошибки – «расхождения»</vt:lpstr>
      <vt:lpstr>Презентация PowerPoint</vt:lpstr>
      <vt:lpstr>Спасибо за внимание! </vt:lpstr>
    </vt:vector>
  </TitlesOfParts>
  <Company>UFNS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3500-02-705</dc:creator>
  <cp:lastModifiedBy>9973-00-935</cp:lastModifiedBy>
  <cp:revision>1041</cp:revision>
  <cp:lastPrinted>2018-09-06T13:08:26Z</cp:lastPrinted>
  <dcterms:created xsi:type="dcterms:W3CDTF">2013-03-20T12:46:48Z</dcterms:created>
  <dcterms:modified xsi:type="dcterms:W3CDTF">2019-03-04T15:15:50Z</dcterms:modified>
</cp:coreProperties>
</file>